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4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do research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i="1" dirty="0" smtClean="0"/>
              <a:t>Finding the Connections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905547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personal in nature, such as interviews.</a:t>
            </a:r>
          </a:p>
          <a:p>
            <a:r>
              <a:rPr lang="en-US" dirty="0" smtClean="0"/>
              <a:t>Can be videos (a primary source)</a:t>
            </a:r>
          </a:p>
          <a:p>
            <a:r>
              <a:rPr lang="en-US" b="1" dirty="0" smtClean="0"/>
              <a:t>TED </a:t>
            </a:r>
            <a:r>
              <a:rPr lang="en-US" dirty="0" smtClean="0"/>
              <a:t>talks(Technology, Entertainment, Design) Caution: should be substantial, either in length or content.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30552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Final product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Annotated Bibliography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7021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Very specific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Citation (using MLA format)</a:t>
            </a:r>
          </a:p>
          <a:p>
            <a:r>
              <a:rPr lang="en-US" dirty="0" smtClean="0"/>
              <a:t>Followed by summary (approximately 75 - 100 words). Must summarize key points and also indicate the level of scholarship of the source (i.e. author’s background and competency.)</a:t>
            </a:r>
          </a:p>
          <a:p>
            <a:r>
              <a:rPr lang="en-US" dirty="0" smtClean="0"/>
              <a:t>Followed by analysis (approximately 75 – 100 words). May be in a separate paragraph or included together – teacher’s preference at OLMC – usually one at university. </a:t>
            </a:r>
            <a:endParaRPr lang="en-US" dirty="0" smtClean="0"/>
          </a:p>
          <a:p>
            <a:r>
              <a:rPr lang="en-US" dirty="0" smtClean="0"/>
              <a:t>Check Seneca.ca (under MLA) formatting for samples of annotations.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68779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Honesty and integrity; not plagiarism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An expectation in all the work that you do.</a:t>
            </a:r>
          </a:p>
          <a:p>
            <a:r>
              <a:rPr lang="en-CA" dirty="0" smtClean="0"/>
              <a:t>Need to acknowledge all materials and ideas that are not your own, whether quoted or paraphrased. </a:t>
            </a:r>
          </a:p>
          <a:p>
            <a:r>
              <a:rPr lang="en-CA" dirty="0" smtClean="0"/>
              <a:t>Citation needs to be accurate and thorough.</a:t>
            </a:r>
          </a:p>
          <a:p>
            <a:r>
              <a:rPr lang="en-CA" dirty="0" smtClean="0"/>
              <a:t>Serious consequences ……</a:t>
            </a:r>
          </a:p>
          <a:p>
            <a:pPr marL="0" indent="0">
              <a:buNone/>
            </a:pPr>
            <a:r>
              <a:rPr lang="en-CA" dirty="0" smtClean="0"/>
              <a:t>			OLMC (</a:t>
            </a:r>
            <a:r>
              <a:rPr lang="en-CA" dirty="0" err="1" smtClean="0"/>
              <a:t>Turnitin</a:t>
            </a:r>
            <a:r>
              <a:rPr lang="en-CA" dirty="0" smtClean="0"/>
              <a:t>)</a:t>
            </a:r>
          </a:p>
          <a:p>
            <a:pPr marL="0" indent="0">
              <a:buNone/>
            </a:pPr>
            <a:r>
              <a:rPr lang="en-CA" dirty="0" smtClean="0"/>
              <a:t>			Post –secondary</a:t>
            </a:r>
          </a:p>
          <a:p>
            <a:pPr marL="0" indent="0">
              <a:buNone/>
            </a:pPr>
            <a:r>
              <a:rPr lang="en-CA" dirty="0" smtClean="0"/>
              <a:t>			society</a:t>
            </a:r>
          </a:p>
          <a:p>
            <a:endParaRPr lang="en-CA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24793" y="4416879"/>
            <a:ext cx="94705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424793" y="4906736"/>
            <a:ext cx="947057" cy="8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424793" y="5314950"/>
            <a:ext cx="947057" cy="244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573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152066"/>
          </a:xfrm>
        </p:spPr>
        <p:txBody>
          <a:bodyPr/>
          <a:lstStyle/>
          <a:p>
            <a:pPr algn="ctr"/>
            <a:r>
              <a:rPr lang="en-CA" dirty="0" smtClean="0"/>
              <a:t>Plagiarism pledge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This will be submitted prior to the first assignment; expectations will be made clear to both you and your parents/guardians.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9719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very least, is problem solving.</a:t>
            </a:r>
          </a:p>
          <a:p>
            <a:r>
              <a:rPr lang="en-US" dirty="0" smtClean="0"/>
              <a:t>is really about learning, exploring and making connections.</a:t>
            </a:r>
          </a:p>
          <a:p>
            <a:r>
              <a:rPr lang="en-US" dirty="0" smtClean="0"/>
              <a:t>takes time!</a:t>
            </a:r>
          </a:p>
          <a:p>
            <a:r>
              <a:rPr lang="en-US" dirty="0" smtClean="0"/>
              <a:t>must have focus for success.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7269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research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must have a clear understanding of the topic and the “question” it proposes.  Your goal is to create a thesis, supported by proof from your research.  (Remember: the thesis is always the </a:t>
            </a:r>
            <a:r>
              <a:rPr lang="en-US" u="sng" dirty="0" smtClean="0"/>
              <a:t>answer </a:t>
            </a:r>
            <a:r>
              <a:rPr lang="en-US" dirty="0" smtClean="0"/>
              <a:t>to the question.)</a:t>
            </a:r>
          </a:p>
          <a:p>
            <a:r>
              <a:rPr lang="en-US" dirty="0" smtClean="0"/>
              <a:t>you should have research questions (recommendation: 5) so you know when your research is complete.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8354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Primary source: original material</a:t>
            </a:r>
          </a:p>
          <a:p>
            <a:r>
              <a:rPr lang="en-US" dirty="0" smtClean="0"/>
              <a:t>Examples:  letters, diaries, speeches, government documents, scientific experiments, advertising, novels, videos, editorials …</a:t>
            </a:r>
          </a:p>
          <a:p>
            <a:r>
              <a:rPr lang="en-US" dirty="0" smtClean="0"/>
              <a:t>Can be accessed through a technological source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Secondary source: response to the original.</a:t>
            </a:r>
          </a:p>
          <a:p>
            <a:r>
              <a:rPr lang="en-US" dirty="0" smtClean="0"/>
              <a:t>Examples: analyses, critiques, book reports, responses, editorials …</a:t>
            </a:r>
          </a:p>
          <a:p>
            <a:r>
              <a:rPr lang="en-US" dirty="0" smtClean="0"/>
              <a:t>Accessed through print and technological mediums.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207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research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Print, Web, Database, Personal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7849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Absolutely – and yes, for the moment, they are out there!</a:t>
            </a:r>
          </a:p>
          <a:p>
            <a:r>
              <a:rPr lang="en-US" dirty="0" smtClean="0"/>
              <a:t>Not always easy to find or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3831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judiciously!</a:t>
            </a:r>
          </a:p>
          <a:p>
            <a:r>
              <a:rPr lang="en-US" dirty="0" smtClean="0"/>
              <a:t>Always know the sources; must be reputable.</a:t>
            </a:r>
          </a:p>
          <a:p>
            <a:r>
              <a:rPr lang="en-US" dirty="0" smtClean="0"/>
              <a:t>Must be current.</a:t>
            </a:r>
          </a:p>
          <a:p>
            <a:r>
              <a:rPr lang="en-US" dirty="0" smtClean="0"/>
              <a:t>Can be useful for ‘information gathering’.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2220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‘must-have’ of research, especially at university.</a:t>
            </a:r>
          </a:p>
          <a:p>
            <a:r>
              <a:rPr lang="en-US" dirty="0" smtClean="0"/>
              <a:t>Print material that you are accessing through technological means.</a:t>
            </a:r>
          </a:p>
          <a:p>
            <a:r>
              <a:rPr lang="en-US" dirty="0" smtClean="0"/>
              <a:t>General databases (Academic One File; Advanced; Gold)</a:t>
            </a:r>
          </a:p>
          <a:p>
            <a:r>
              <a:rPr lang="en-US" dirty="0" smtClean="0"/>
              <a:t>Subject specific (War; Health ..)</a:t>
            </a:r>
          </a:p>
          <a:p>
            <a:r>
              <a:rPr lang="en-US" dirty="0" smtClean="0"/>
              <a:t>Institutionally specific (Universities; programs; ERIC)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2826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you access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for full text articles only.</a:t>
            </a:r>
          </a:p>
          <a:p>
            <a:r>
              <a:rPr lang="en-US" dirty="0" smtClean="0"/>
              <a:t>Peer reviewed elevates the scholarship.</a:t>
            </a:r>
          </a:p>
          <a:p>
            <a:r>
              <a:rPr lang="en-US" dirty="0" smtClean="0"/>
              <a:t>Be very specific in the language you use; it will either focus or distort the search.</a:t>
            </a:r>
          </a:p>
          <a:p>
            <a:r>
              <a:rPr lang="en-US" dirty="0" smtClean="0"/>
              <a:t>Search multiple databases for information.</a:t>
            </a:r>
          </a:p>
          <a:p>
            <a:r>
              <a:rPr lang="en-US" dirty="0" smtClean="0"/>
              <a:t>Will provide you with citation reference (usually MLA).</a:t>
            </a:r>
          </a:p>
          <a:p>
            <a:r>
              <a:rPr lang="en-US" dirty="0" smtClean="0"/>
              <a:t>Check also Andy Spinks.com; OWL by Purdue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474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5D1CAA6E9C0B7B48B19E618209ABB6A9" ma:contentTypeVersion="1" ma:contentTypeDescription="Upload an image." ma:contentTypeScope="" ma:versionID="702f3c96dd05491e279ec726604840dd">
  <xsd:schema xmlns:xsd="http://www.w3.org/2001/XMLSchema" xmlns:xs="http://www.w3.org/2001/XMLSchema" xmlns:p="http://schemas.microsoft.com/office/2006/metadata/properties" xmlns:ns1="http://schemas.microsoft.com/sharepoint/v3" xmlns:ns2="0F20D34E-6DDB-4CFF-A907-A49820B865CB" xmlns:ns3="http://schemas.microsoft.com/sharepoint/v3/fields" targetNamespace="http://schemas.microsoft.com/office/2006/metadata/properties" ma:root="true" ma:fieldsID="b4b8b11ceddacdeaefe96619ff8e8743" ns1:_="" ns2:_="" ns3:_="">
    <xsd:import namespace="http://schemas.microsoft.com/sharepoint/v3"/>
    <xsd:import namespace="0F20D34E-6DDB-4CFF-A907-A49820B865CB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20D34E-6DDB-4CFF-A907-A49820B865CB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ImageCreateDate xmlns="0F20D34E-6DDB-4CFF-A907-A49820B865CB" xsi:nil="true"/>
  </documentManagement>
</p:properties>
</file>

<file path=customXml/itemProps1.xml><?xml version="1.0" encoding="utf-8"?>
<ds:datastoreItem xmlns:ds="http://schemas.openxmlformats.org/officeDocument/2006/customXml" ds:itemID="{782CB39F-E617-4F3D-8CF1-2BD2EE521029}"/>
</file>

<file path=customXml/itemProps2.xml><?xml version="1.0" encoding="utf-8"?>
<ds:datastoreItem xmlns:ds="http://schemas.openxmlformats.org/officeDocument/2006/customXml" ds:itemID="{348CAE1A-6539-4C97-A053-F768E6815F9C}"/>
</file>

<file path=customXml/itemProps3.xml><?xml version="1.0" encoding="utf-8"?>
<ds:datastoreItem xmlns:ds="http://schemas.openxmlformats.org/officeDocument/2006/customXml" ds:itemID="{829F2073-B814-418D-B7DE-990C87D92C15}"/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69</TotalTime>
  <Words>534</Words>
  <Application>Microsoft Office PowerPoint</Application>
  <PresentationFormat>Custom</PresentationFormat>
  <Paragraphs>61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Vapor Trail</vt:lpstr>
      <vt:lpstr>How to do research</vt:lpstr>
      <vt:lpstr>Research …</vt:lpstr>
      <vt:lpstr>Before you research …</vt:lpstr>
      <vt:lpstr>Types of Material</vt:lpstr>
      <vt:lpstr>Where to research</vt:lpstr>
      <vt:lpstr>Print resources</vt:lpstr>
      <vt:lpstr>Web material</vt:lpstr>
      <vt:lpstr>databases</vt:lpstr>
      <vt:lpstr>When you access a database</vt:lpstr>
      <vt:lpstr>OTHER ….</vt:lpstr>
      <vt:lpstr>Final product</vt:lpstr>
      <vt:lpstr>Very specific format</vt:lpstr>
      <vt:lpstr>Honesty and integrity; not plagiarism</vt:lpstr>
      <vt:lpstr>Plagiarism pledge</vt:lpstr>
    </vt:vector>
  </TitlesOfParts>
  <Company>Dufferin-Peel Catholic District School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research</dc:title>
  <dc:creator>Porter, Donna</dc:creator>
  <cp:keywords/>
  <dc:description/>
  <cp:lastModifiedBy>Bill Porter</cp:lastModifiedBy>
  <cp:revision>7</cp:revision>
  <dcterms:created xsi:type="dcterms:W3CDTF">2014-02-18T13:15:22Z</dcterms:created>
  <dcterms:modified xsi:type="dcterms:W3CDTF">2014-09-11T03:17:25Z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0x0101009148F5A04DDD49CBA7127AADA5FB792B00AADE34325A8B49CDA8BB4DB53328F214005D1CAA6E9C0B7B48B19E618209ABB6A9</vt:lpwstr>
  </property>
</Properties>
</file>